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gi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media/image6.jpg" ContentType="image/jpeg"/>
  <Override PartName="/ppt/media/image9.jpg" ContentType="image/jpeg"/>
  <Override PartName="/ppt/media/image10.jpg" ContentType="image/jpeg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handoutMasterIdLst>
    <p:handoutMasterId r:id="rId25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79" r:id="rId14"/>
    <p:sldId id="267" r:id="rId15"/>
    <p:sldId id="280" r:id="rId16"/>
    <p:sldId id="268" r:id="rId17"/>
    <p:sldId id="269" r:id="rId18"/>
    <p:sldId id="270" r:id="rId19"/>
    <p:sldId id="271" r:id="rId20"/>
    <p:sldId id="272" r:id="rId21"/>
    <p:sldId id="281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32470-6242-C241-BEEF-A5732AC19144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B1BA6-76D1-1245-8E07-EFB8E7A6D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7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465770-EADC-C44E-8A6D-7D8AF9C2EDE3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37BBCC0-B32F-6340-9243-BA7E2324BC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lwuxpMh8n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2677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Chemical </a:t>
            </a:r>
            <a:r>
              <a:rPr lang="en-US" dirty="0" err="1" smtClean="0"/>
              <a:t>ReactionS</a:t>
            </a:r>
            <a:endParaRPr lang="en-US" dirty="0"/>
          </a:p>
        </p:txBody>
      </p:sp>
      <p:pic>
        <p:nvPicPr>
          <p:cNvPr id="3" name="Picture 2" descr="chemrx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232833"/>
            <a:ext cx="6246284" cy="35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8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You should NEVER change the subscripts in a formula.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Start by, counting the number of atoms of each element on each side of the equation.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Change one or more coefficients until the equation is balanced </a:t>
            </a:r>
            <a:endParaRPr lang="en-US" sz="2800" dirty="0"/>
          </a:p>
        </p:txBody>
      </p:sp>
      <p:pic>
        <p:nvPicPr>
          <p:cNvPr id="4" name="Picture 3" descr="coe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915" y="4517532"/>
            <a:ext cx="5516033" cy="234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3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Balance the following </a:t>
            </a:r>
            <a:r>
              <a:rPr lang="en-US" sz="2400" dirty="0" smtClean="0">
                <a:latin typeface="Arial" charset="0"/>
              </a:rPr>
              <a:t>equation</a:t>
            </a:r>
            <a:endParaRPr lang="en-US" sz="2400" dirty="0">
              <a:latin typeface="Arial" charset="0"/>
            </a:endParaRPr>
          </a:p>
          <a:p>
            <a:pPr algn="ctr">
              <a:buNone/>
            </a:pPr>
            <a:r>
              <a:rPr lang="en-US" sz="2400" dirty="0">
                <a:latin typeface="Times New Roman" charset="0"/>
              </a:rPr>
              <a:t>NiCl</a:t>
            </a:r>
            <a:r>
              <a:rPr lang="en-US" sz="2400" baseline="-25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dirty="0" err="1">
                <a:latin typeface="Times New Roman" charset="0"/>
              </a:rPr>
              <a:t>aq</a:t>
            </a:r>
            <a:r>
              <a:rPr lang="en-US" sz="2400" dirty="0">
                <a:latin typeface="Times New Roman" charset="0"/>
              </a:rPr>
              <a:t>) +  </a:t>
            </a:r>
            <a:r>
              <a:rPr lang="en-US" sz="2400" dirty="0" err="1">
                <a:latin typeface="Times New Roman" charset="0"/>
              </a:rPr>
              <a:t>NaOH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dirty="0" err="1">
                <a:latin typeface="Times New Roman" charset="0"/>
              </a:rPr>
              <a:t>aq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400" dirty="0">
                <a:latin typeface="Times New Roman" charset="0"/>
                <a:sym typeface="Wingdings" charset="0"/>
              </a:rPr>
              <a:t></a:t>
            </a:r>
            <a:r>
              <a:rPr lang="en-US" sz="2400" dirty="0">
                <a:latin typeface="Times New Roman" charset="0"/>
              </a:rPr>
              <a:t>   Ni(OH)</a:t>
            </a:r>
            <a:r>
              <a:rPr lang="en-US" sz="2400" baseline="-25000" dirty="0">
                <a:latin typeface="Times New Roman" charset="0"/>
              </a:rPr>
              <a:t>2</a:t>
            </a:r>
            <a:r>
              <a:rPr lang="en-US" sz="2400" dirty="0">
                <a:latin typeface="Times New Roman" charset="0"/>
              </a:rPr>
              <a:t>(s) +   </a:t>
            </a:r>
            <a:r>
              <a:rPr lang="en-US" sz="2400" dirty="0" err="1">
                <a:latin typeface="Times New Roman" charset="0"/>
              </a:rPr>
              <a:t>NaCl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dirty="0" err="1">
                <a:latin typeface="Times New Roman" charset="0"/>
              </a:rPr>
              <a:t>aq</a:t>
            </a:r>
            <a:r>
              <a:rPr lang="en-US" sz="2400" dirty="0">
                <a:latin typeface="Times New Roman" charset="0"/>
              </a:rPr>
              <a:t>) </a:t>
            </a:r>
          </a:p>
          <a:p>
            <a:pPr algn="ctr">
              <a:buNone/>
            </a:pPr>
            <a:endParaRPr lang="en-US" dirty="0">
              <a:latin typeface="Times New Roman" charset="0"/>
            </a:endParaRPr>
          </a:p>
          <a:p>
            <a:pPr algn="ctr">
              <a:buNone/>
            </a:pPr>
            <a:endParaRPr lang="en-US" dirty="0"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5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>
                <a:latin typeface="Times New Roman" charset="0"/>
              </a:rPr>
              <a:t>HgO</a:t>
            </a:r>
            <a:r>
              <a:rPr lang="en-US" sz="4400" dirty="0">
                <a:latin typeface="Times New Roman" charset="0"/>
              </a:rPr>
              <a:t>(s) </a:t>
            </a:r>
            <a:r>
              <a:rPr lang="en-US" sz="4400" dirty="0">
                <a:latin typeface="Times New Roman" charset="0"/>
                <a:sym typeface="Wingdings" charset="0"/>
              </a:rPr>
              <a:t></a:t>
            </a:r>
            <a:r>
              <a:rPr lang="en-US" sz="4400" dirty="0">
                <a:latin typeface="Times New Roman" charset="0"/>
              </a:rPr>
              <a:t>    Hg(l) +   O</a:t>
            </a:r>
            <a:r>
              <a:rPr lang="en-US" sz="4400" baseline="-25000" dirty="0">
                <a:latin typeface="Times New Roman" charset="0"/>
              </a:rPr>
              <a:t>2</a:t>
            </a:r>
            <a:r>
              <a:rPr lang="en-US" sz="4400" dirty="0">
                <a:latin typeface="Times New Roman" charset="0"/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236079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505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types of reactions</a:t>
            </a:r>
          </a:p>
        </p:txBody>
      </p:sp>
      <p:pic>
        <p:nvPicPr>
          <p:cNvPr id="4" name="Content Placeholder 3" descr="smil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314" r="-24314"/>
          <a:stretch>
            <a:fillRect/>
          </a:stretch>
        </p:blipFill>
        <p:spPr>
          <a:xfrm>
            <a:off x="-1330604" y="1183256"/>
            <a:ext cx="11686925" cy="5614307"/>
          </a:xfrm>
        </p:spPr>
      </p:pic>
    </p:spTree>
    <p:extLst>
      <p:ext uri="{BB962C8B-B14F-4D97-AF65-F5344CB8AC3E}">
        <p14:creationId xmlns:p14="http://schemas.microsoft.com/office/powerpoint/2010/main" val="303429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types of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</a:t>
            </a:r>
            <a:r>
              <a:rPr lang="en-US" sz="2800" dirty="0" smtClean="0"/>
              <a:t>actions are classified by the type of reactant or the number of reactants and products.</a:t>
            </a:r>
          </a:p>
          <a:p>
            <a:r>
              <a:rPr lang="en-US" sz="2800" dirty="0" smtClean="0"/>
              <a:t>There are 4 different types of reactions that we will discuss</a:t>
            </a:r>
          </a:p>
          <a:p>
            <a:pPr lvl="1"/>
            <a:r>
              <a:rPr lang="en-US" sz="2000" dirty="0" smtClean="0"/>
              <a:t>Synthesis</a:t>
            </a:r>
          </a:p>
          <a:p>
            <a:pPr lvl="1"/>
            <a:r>
              <a:rPr lang="en-US" sz="2000" dirty="0" smtClean="0"/>
              <a:t>Decomposition</a:t>
            </a:r>
          </a:p>
          <a:p>
            <a:pPr lvl="1"/>
            <a:r>
              <a:rPr lang="en-US" sz="2000" dirty="0" smtClean="0"/>
              <a:t>Single-Replacement</a:t>
            </a:r>
          </a:p>
          <a:p>
            <a:pPr lvl="1"/>
            <a:r>
              <a:rPr lang="en-US" sz="2000" dirty="0" smtClean="0"/>
              <a:t>Double-Replacement</a:t>
            </a:r>
          </a:p>
        </p:txBody>
      </p:sp>
    </p:spTree>
    <p:extLst>
      <p:ext uri="{BB962C8B-B14F-4D97-AF65-F5344CB8AC3E}">
        <p14:creationId xmlns:p14="http://schemas.microsoft.com/office/powerpoint/2010/main" val="222045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pes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98" r="-23498"/>
          <a:stretch>
            <a:fillRect/>
          </a:stretch>
        </p:blipFill>
        <p:spPr>
          <a:xfrm>
            <a:off x="-2236135" y="-10856"/>
            <a:ext cx="13488236" cy="6858000"/>
          </a:xfrm>
        </p:spPr>
      </p:pic>
    </p:spTree>
    <p:extLst>
      <p:ext uri="{BB962C8B-B14F-4D97-AF65-F5344CB8AC3E}">
        <p14:creationId xmlns:p14="http://schemas.microsoft.com/office/powerpoint/2010/main" val="408539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i="1" dirty="0" smtClean="0"/>
              <a:t>synthesis</a:t>
            </a:r>
            <a:r>
              <a:rPr lang="en-US" sz="2800" dirty="0" smtClean="0"/>
              <a:t> reaction is a reaction in which two or more substances react to form a single substance.</a:t>
            </a:r>
          </a:p>
          <a:p>
            <a:pPr lvl="1"/>
            <a:r>
              <a:rPr lang="en-US" sz="2400" dirty="0" smtClean="0"/>
              <a:t>The product </a:t>
            </a:r>
            <a:r>
              <a:rPr lang="en-US" sz="2400" i="1" dirty="0" smtClean="0"/>
              <a:t>synthesized</a:t>
            </a:r>
            <a:r>
              <a:rPr lang="en-US" sz="2400" dirty="0" smtClean="0"/>
              <a:t> is always a compound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Examples</a:t>
            </a:r>
          </a:p>
          <a:p>
            <a:pPr marL="468630" lvl="1" indent="0" algn="ctr">
              <a:buNone/>
            </a:pPr>
            <a:r>
              <a:rPr lang="en-US" sz="2400" dirty="0" smtClean="0"/>
              <a:t>A + B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400" dirty="0" smtClean="0"/>
              <a:t>AB</a:t>
            </a:r>
          </a:p>
          <a:p>
            <a:pPr marL="468630" lvl="1" indent="0" algn="ctr">
              <a:buNone/>
            </a:pPr>
            <a:r>
              <a:rPr lang="en-US" sz="2400" dirty="0" smtClean="0"/>
              <a:t>2Na + Cl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/>
              <a:t> 2NaCl</a:t>
            </a:r>
            <a:endParaRPr lang="en-US" sz="2400" dirty="0"/>
          </a:p>
        </p:txBody>
      </p:sp>
      <p:pic>
        <p:nvPicPr>
          <p:cNvPr id="4" name="Picture 3" descr="chemical_reaction_synthesi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5334001"/>
            <a:ext cx="5892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3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7695"/>
          </a:xfrm>
        </p:spPr>
        <p:txBody>
          <a:bodyPr/>
          <a:lstStyle/>
          <a:p>
            <a:r>
              <a:rPr lang="en-US" dirty="0" smtClean="0"/>
              <a:t>The opposite of synthesis</a:t>
            </a:r>
          </a:p>
          <a:p>
            <a:r>
              <a:rPr lang="en-US" sz="2800" dirty="0" smtClean="0"/>
              <a:t>A </a:t>
            </a:r>
            <a:r>
              <a:rPr lang="en-US" sz="2800" b="1" i="1" dirty="0" smtClean="0"/>
              <a:t>decomposition </a:t>
            </a:r>
            <a:r>
              <a:rPr lang="en-US" sz="2800" dirty="0" smtClean="0"/>
              <a:t>reaction is a reaction in which a compound breaks down into two or more simpler substances.</a:t>
            </a:r>
          </a:p>
          <a:p>
            <a:pPr lvl="1"/>
            <a:r>
              <a:rPr lang="en-US" sz="2400" dirty="0" smtClean="0"/>
              <a:t>The reactant MUST BE a compound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 smtClean="0"/>
              <a:t>Examples</a:t>
            </a:r>
          </a:p>
          <a:p>
            <a:pPr marL="468630" lvl="1" indent="0" algn="ctr">
              <a:buNone/>
            </a:pPr>
            <a:r>
              <a:rPr lang="en-US" sz="2400" dirty="0" smtClean="0"/>
              <a:t>AB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latin typeface="+mj-lt"/>
                <a:ea typeface="Wingdings"/>
                <a:cs typeface="Wingdings"/>
                <a:sym typeface="Wingdings"/>
              </a:rPr>
              <a:t>A + B</a:t>
            </a:r>
          </a:p>
          <a:p>
            <a:pPr marL="468630" lvl="1" indent="0" algn="ctr">
              <a:buNone/>
            </a:pPr>
            <a:r>
              <a:rPr lang="en-US" sz="2400" dirty="0" smtClean="0"/>
              <a:t>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2H</a:t>
            </a:r>
            <a:r>
              <a:rPr lang="en-US" sz="2400" baseline="-25000" dirty="0" smtClean="0">
                <a:ea typeface="Wingdings"/>
                <a:cs typeface="Wingdings"/>
                <a:sym typeface="Wingdings"/>
              </a:rPr>
              <a:t>2</a:t>
            </a:r>
            <a:r>
              <a:rPr lang="en-US" sz="2400" dirty="0" smtClean="0">
                <a:ea typeface="Wingdings"/>
                <a:cs typeface="Wingdings"/>
                <a:sym typeface="Wingdings"/>
              </a:rPr>
              <a:t> + O</a:t>
            </a:r>
            <a:r>
              <a:rPr lang="en-US" sz="2400" baseline="-25000" dirty="0" smtClean="0">
                <a:ea typeface="Wingdings"/>
                <a:cs typeface="Wingdings"/>
                <a:sym typeface="Wingdings"/>
              </a:rPr>
              <a:t>2</a:t>
            </a:r>
            <a:endParaRPr lang="en-US" sz="2400" dirty="0" smtClean="0"/>
          </a:p>
        </p:txBody>
      </p:sp>
      <p:pic>
        <p:nvPicPr>
          <p:cNvPr id="4" name="Picture 3" descr="chemical_reaction_decompositi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646" y="5422900"/>
            <a:ext cx="57785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7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i="1" dirty="0" smtClean="0"/>
              <a:t>single replacement</a:t>
            </a:r>
            <a:r>
              <a:rPr lang="en-US" sz="2800" dirty="0" smtClean="0"/>
              <a:t> reaction is a reaction in which one element takes the place of another element in a compound.</a:t>
            </a:r>
          </a:p>
          <a:p>
            <a:endParaRPr lang="en-US" sz="2800" dirty="0"/>
          </a:p>
          <a:p>
            <a:r>
              <a:rPr lang="en-US" sz="2800" dirty="0" smtClean="0"/>
              <a:t>Example Form:</a:t>
            </a:r>
          </a:p>
          <a:p>
            <a:pPr marL="68580" indent="0" algn="ctr">
              <a:buNone/>
            </a:pPr>
            <a:r>
              <a:rPr lang="en-US" sz="2800" dirty="0" smtClean="0"/>
              <a:t>A + BC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B + AC</a:t>
            </a:r>
          </a:p>
          <a:p>
            <a:pPr marL="68580" indent="0" algn="ctr">
              <a:buNone/>
            </a:pPr>
            <a:r>
              <a:rPr lang="en-US" sz="2800" dirty="0" smtClean="0"/>
              <a:t>Cu + 2AgNO</a:t>
            </a:r>
            <a:r>
              <a:rPr lang="en-US" sz="2800" baseline="-25000" dirty="0" smtClean="0"/>
              <a:t>3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2Ag + Cu(NO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pic>
        <p:nvPicPr>
          <p:cNvPr id="4" name="Picture 3" descr="singlerepla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1872"/>
            <a:ext cx="3395472" cy="17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i="1" dirty="0" smtClean="0"/>
              <a:t>double replacement</a:t>
            </a:r>
            <a:r>
              <a:rPr lang="en-US" sz="2800" dirty="0" smtClean="0"/>
              <a:t> reaction is one in which two different compounds exchange positive ions and form two new compounds.</a:t>
            </a:r>
          </a:p>
          <a:p>
            <a:r>
              <a:rPr lang="en-US" sz="2800" dirty="0" smtClean="0"/>
              <a:t>Example Forms:</a:t>
            </a:r>
          </a:p>
          <a:p>
            <a:pPr marL="68580" indent="0" algn="ctr">
              <a:buNone/>
            </a:pPr>
            <a:r>
              <a:rPr lang="en-US" sz="2800" dirty="0" smtClean="0"/>
              <a:t>AB + CD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AD + CB</a:t>
            </a:r>
          </a:p>
          <a:p>
            <a:pPr marL="68580" indent="0" algn="ctr">
              <a:buNone/>
            </a:pPr>
            <a:r>
              <a:rPr lang="en-US" sz="2800" dirty="0" err="1" smtClean="0"/>
              <a:t>Pb</a:t>
            </a:r>
            <a:r>
              <a:rPr lang="en-US" sz="2800" dirty="0" smtClean="0"/>
              <a:t>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+ 2KI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PbI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+ 2KNO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pic>
        <p:nvPicPr>
          <p:cNvPr id="4" name="Picture 3" descr="double-displacemen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9860"/>
            <a:ext cx="3560448" cy="163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7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The science guy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PlwuxpMh8nk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4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Changes 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3734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Chemical Reactions involve the breaking of chemical bonds in the reactants and the formation of chemical bonds in the products.</a:t>
            </a:r>
          </a:p>
          <a:p>
            <a:r>
              <a:rPr lang="en-US" sz="2800" dirty="0"/>
              <a:t>During a chemical reaction, energy is either ABSORBED or RELEASED.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chemical reaction that RELEASES energy is called an </a:t>
            </a:r>
            <a:r>
              <a:rPr lang="en-US" sz="2400" b="1" i="1" dirty="0"/>
              <a:t>exothermic reaction</a:t>
            </a:r>
            <a:r>
              <a:rPr lang="en-US" sz="2400" b="1" i="1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/>
              <a:t>A chemical reaction that absorbs energy from its surroundings is called an </a:t>
            </a:r>
            <a:r>
              <a:rPr lang="en-US" sz="2400" b="1" i="1" dirty="0"/>
              <a:t>endothermic reaction.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149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30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chemical reaction that RELEASES energy is called an </a:t>
            </a:r>
            <a:r>
              <a:rPr lang="en-US" sz="2800" b="1" i="1" dirty="0" smtClean="0"/>
              <a:t>exothermic reaction.</a:t>
            </a:r>
            <a:endParaRPr lang="en-US" sz="2800" dirty="0" smtClean="0"/>
          </a:p>
          <a:p>
            <a:pPr lvl="1"/>
            <a:r>
              <a:rPr lang="en-US" sz="2400" dirty="0" smtClean="0"/>
              <a:t>The energy released as the products form is greater than the energy required to break the bonds in the reactants.  	</a:t>
            </a:r>
          </a:p>
          <a:p>
            <a:pPr lvl="1"/>
            <a:r>
              <a:rPr lang="en-US" sz="2400" dirty="0" smtClean="0"/>
              <a:t>Think of it as energy is EXITING the reaction</a:t>
            </a:r>
          </a:p>
          <a:p>
            <a:pPr lvl="2"/>
            <a:r>
              <a:rPr lang="en-US" sz="2200" b="1" dirty="0" err="1" smtClean="0"/>
              <a:t>EX</a:t>
            </a:r>
            <a:r>
              <a:rPr lang="en-US" sz="2200" dirty="0" err="1" smtClean="0"/>
              <a:t>iting</a:t>
            </a:r>
            <a:r>
              <a:rPr lang="en-US" sz="2200" dirty="0" smtClean="0"/>
              <a:t> _ </a:t>
            </a:r>
            <a:r>
              <a:rPr lang="en-US" sz="2200" b="1" dirty="0" smtClean="0"/>
              <a:t>Ex</a:t>
            </a:r>
            <a:r>
              <a:rPr lang="en-US" sz="2200" dirty="0" smtClean="0"/>
              <a:t>othermic</a:t>
            </a:r>
          </a:p>
        </p:txBody>
      </p:sp>
    </p:spTree>
    <p:extLst>
      <p:ext uri="{BB962C8B-B14F-4D97-AF65-F5344CB8AC3E}">
        <p14:creationId xmlns:p14="http://schemas.microsoft.com/office/powerpoint/2010/main" val="55273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Endothermic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chemical reaction that absorbs energy from its surroundings is called an </a:t>
            </a:r>
            <a:r>
              <a:rPr lang="en-US" sz="2800" b="1" i="1" dirty="0" smtClean="0"/>
              <a:t>endothermic reaction.</a:t>
            </a:r>
          </a:p>
          <a:p>
            <a:pPr lvl="1"/>
            <a:r>
              <a:rPr lang="en-US" sz="2400" dirty="0" smtClean="0"/>
              <a:t>This means that there is more energy require to break the bonds of the reactants than is released by the formation of the products.</a:t>
            </a:r>
          </a:p>
        </p:txBody>
      </p:sp>
    </p:spTree>
    <p:extLst>
      <p:ext uri="{BB962C8B-B14F-4D97-AF65-F5344CB8AC3E}">
        <p14:creationId xmlns:p14="http://schemas.microsoft.com/office/powerpoint/2010/main" val="238452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Describing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most useful way of describing reactions (or a chemical change) is by stating what was present before and after the chemical change.</a:t>
            </a:r>
            <a:endParaRPr lang="en-US" sz="2800" dirty="0"/>
          </a:p>
        </p:txBody>
      </p:sp>
      <p:pic>
        <p:nvPicPr>
          <p:cNvPr id="4" name="Picture 3" descr="h2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0" y="3005666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0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latin typeface="Arial" charset="0"/>
              </a:rPr>
              <a:t>chemical reaction</a:t>
            </a:r>
          </a:p>
          <a:p>
            <a:pPr lvl="1"/>
            <a:r>
              <a:rPr lang="en-US" sz="1800" dirty="0">
                <a:latin typeface="Arial" charset="0"/>
              </a:rPr>
              <a:t>process in which one or more substances are changed into new substances</a:t>
            </a:r>
          </a:p>
          <a:p>
            <a:r>
              <a:rPr lang="en-US" sz="2400" b="1" u="sng" dirty="0">
                <a:latin typeface="Arial" charset="0"/>
              </a:rPr>
              <a:t>reactants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substance that reacts</a:t>
            </a:r>
          </a:p>
          <a:p>
            <a:r>
              <a:rPr lang="en-US" sz="2400" b="1" u="sng" dirty="0">
                <a:latin typeface="Arial" charset="0"/>
              </a:rPr>
              <a:t>product</a:t>
            </a:r>
            <a:endParaRPr lang="en-US" sz="2400" dirty="0">
              <a:latin typeface="Arial" charset="0"/>
            </a:endParaRPr>
          </a:p>
          <a:p>
            <a:pPr lvl="1">
              <a:buNone/>
            </a:pPr>
            <a:r>
              <a:rPr lang="en-US" sz="1800" b="1" dirty="0">
                <a:latin typeface="Arial" charset="0"/>
              </a:rPr>
              <a:t>	</a:t>
            </a:r>
            <a:r>
              <a:rPr lang="en-US" sz="1800" dirty="0">
                <a:latin typeface="Arial" charset="0"/>
              </a:rPr>
              <a:t>the new substance that is </a:t>
            </a:r>
            <a:r>
              <a:rPr lang="en-US" sz="1800" dirty="0" smtClean="0">
                <a:latin typeface="Arial" charset="0"/>
              </a:rPr>
              <a:t>formed</a:t>
            </a:r>
          </a:p>
          <a:p>
            <a:pPr lvl="1">
              <a:buNone/>
            </a:pPr>
            <a:endParaRPr lang="en-US" sz="1800" b="1" dirty="0">
              <a:latin typeface="Arial" charset="0"/>
            </a:endParaRPr>
          </a:p>
        </p:txBody>
      </p:sp>
      <p:pic>
        <p:nvPicPr>
          <p:cNvPr id="4" name="Picture 4" descr="Eq04shar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33" y="2703761"/>
            <a:ext cx="4051300" cy="915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5" name="Picture 4" descr="rea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2" y="4640702"/>
            <a:ext cx="6045199" cy="20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1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The French chemist Antoine Lavoisier established that the </a:t>
            </a:r>
            <a:r>
              <a:rPr lang="en-US" sz="2800" u="sng" dirty="0">
                <a:latin typeface="Arial" charset="0"/>
              </a:rPr>
              <a:t>total mass of the products</a:t>
            </a:r>
            <a:r>
              <a:rPr lang="en-US" sz="2800" dirty="0">
                <a:latin typeface="Arial" charset="0"/>
              </a:rPr>
              <a:t> always equals the </a:t>
            </a:r>
            <a:r>
              <a:rPr lang="en-US" sz="2800" u="sng" dirty="0">
                <a:latin typeface="Arial" charset="0"/>
              </a:rPr>
              <a:t>total mass of the reactants</a:t>
            </a:r>
            <a:r>
              <a:rPr lang="en-US" sz="2800" dirty="0">
                <a:latin typeface="Arial" charset="0"/>
              </a:rPr>
              <a:t>.</a:t>
            </a:r>
          </a:p>
          <a:p>
            <a:pPr lvl="1"/>
            <a:r>
              <a:rPr lang="en-US" sz="2400" dirty="0" smtClean="0"/>
              <a:t>This is called the Law of Conservation of Mass (mass is not created nor destroyed in a chemical reaction).</a:t>
            </a:r>
            <a:endParaRPr lang="en-US" sz="2400" dirty="0"/>
          </a:p>
        </p:txBody>
      </p:sp>
      <p:pic>
        <p:nvPicPr>
          <p:cNvPr id="4" name="Picture 3" descr="consm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17" y="4074606"/>
            <a:ext cx="6234641" cy="266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6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>
                <a:latin typeface="Arial" charset="0"/>
              </a:rPr>
              <a:t>chemical equation</a:t>
            </a:r>
            <a:endParaRPr lang="en-US" sz="3200" dirty="0">
              <a:latin typeface="Arial" charset="0"/>
            </a:endParaRPr>
          </a:p>
          <a:p>
            <a:pPr lvl="1"/>
            <a:r>
              <a:rPr lang="en-US" sz="3000" dirty="0">
                <a:latin typeface="Arial" charset="0"/>
              </a:rPr>
              <a:t>shorthand method to describe a chemical reaction using chemical formulas and other symbols</a:t>
            </a:r>
          </a:p>
          <a:p>
            <a:pPr algn="ctr">
              <a:buNone/>
            </a:pPr>
            <a:r>
              <a:rPr lang="en-US" sz="2400" u="sng" dirty="0" smtClean="0">
                <a:latin typeface="Arial" charset="0"/>
              </a:rPr>
              <a:t>Reactants</a:t>
            </a:r>
            <a:r>
              <a:rPr lang="en-US" sz="2400" dirty="0">
                <a:latin typeface="Arial" charset="0"/>
              </a:rPr>
              <a:t>	     </a:t>
            </a:r>
            <a:r>
              <a:rPr lang="en-US" sz="2400" u="sng" dirty="0">
                <a:latin typeface="Arial" charset="0"/>
              </a:rPr>
              <a:t>Products</a:t>
            </a:r>
          </a:p>
          <a:p>
            <a:pPr algn="ctr">
              <a:buNone/>
            </a:pPr>
            <a:r>
              <a:rPr lang="en-US" dirty="0" err="1">
                <a:latin typeface="Arial" charset="0"/>
              </a:rPr>
              <a:t>HgO</a:t>
            </a:r>
            <a:r>
              <a:rPr lang="en-US" dirty="0">
                <a:latin typeface="Arial" charset="0"/>
              </a:rPr>
              <a:t>(s) </a:t>
            </a:r>
            <a:r>
              <a:rPr lang="en-US" dirty="0">
                <a:latin typeface="Arial" charset="0"/>
                <a:sym typeface="Wingdings" charset="0"/>
              </a:rPr>
              <a:t></a:t>
            </a:r>
            <a:r>
              <a:rPr lang="en-US" dirty="0">
                <a:latin typeface="Arial" charset="0"/>
              </a:rPr>
              <a:t>    Hg(l) +   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(g)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al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9000"/>
            <a:ext cx="4119033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aq</a:t>
            </a:r>
            <a:r>
              <a:rPr lang="en-US" sz="2800" dirty="0">
                <a:latin typeface="Arial" charset="0"/>
              </a:rPr>
              <a:t>) – aqueous (substance dissolved in water)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(s)– solid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(l) – liquid </a:t>
            </a:r>
          </a:p>
          <a:p>
            <a:pPr>
              <a:buNone/>
            </a:pPr>
            <a:r>
              <a:rPr lang="en-US" sz="2800" dirty="0">
                <a:latin typeface="Arial" charset="0"/>
              </a:rPr>
              <a:t>(g) – gas</a:t>
            </a:r>
            <a:endParaRPr lang="en-US" sz="2800" u="sng" dirty="0">
              <a:latin typeface="Arial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u="sng" dirty="0">
                <a:latin typeface="Arial" charset="0"/>
              </a:rPr>
              <a:t>coefficients</a:t>
            </a:r>
            <a:r>
              <a:rPr lang="en-US" dirty="0">
                <a:latin typeface="Arial" charset="0"/>
              </a:rPr>
              <a:t> – the numbers to the left of the formulas used to help balance the equation</a:t>
            </a:r>
            <a:endParaRPr lang="en-US" u="sng" dirty="0">
              <a:latin typeface="Arial" charset="0"/>
            </a:endParaRP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c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417" y="4563429"/>
            <a:ext cx="4826000" cy="229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8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riting+Chemical+Equatio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61" r="-28061"/>
          <a:stretch>
            <a:fillRect/>
          </a:stretch>
        </p:blipFill>
        <p:spPr>
          <a:xfrm>
            <a:off x="-2567680" y="1"/>
            <a:ext cx="14275837" cy="6858000"/>
          </a:xfrm>
        </p:spPr>
      </p:pic>
    </p:spTree>
    <p:extLst>
      <p:ext uri="{BB962C8B-B14F-4D97-AF65-F5344CB8AC3E}">
        <p14:creationId xmlns:p14="http://schemas.microsoft.com/office/powerpoint/2010/main" val="183136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you notice that the number of atoms on the left side does not equal the number of atoms on the right side then we must balance the equation.</a:t>
            </a:r>
          </a:p>
          <a:p>
            <a:pPr lvl="1"/>
            <a:r>
              <a:rPr lang="en-US" dirty="0" smtClean="0"/>
              <a:t>Since mass is conserved before and after a chemical reaction, an equation MUST BE balanced in order for it to be true.</a:t>
            </a:r>
          </a:p>
        </p:txBody>
      </p:sp>
      <p:pic>
        <p:nvPicPr>
          <p:cNvPr id="4" name="Picture 3" descr="bala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352" y="3529277"/>
            <a:ext cx="5917731" cy="332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02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28276</TotalTime>
  <Words>665</Words>
  <Application>Microsoft Macintosh PowerPoint</Application>
  <PresentationFormat>On-screen Show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 Pop</vt:lpstr>
      <vt:lpstr> Chemical ReactionS</vt:lpstr>
      <vt:lpstr>Bill Nye The science guy</vt:lpstr>
      <vt:lpstr> Describing Reactions</vt:lpstr>
      <vt:lpstr>Chemical Change</vt:lpstr>
      <vt:lpstr>Conservation of mass</vt:lpstr>
      <vt:lpstr>Writing equations</vt:lpstr>
      <vt:lpstr>Writing equations</vt:lpstr>
      <vt:lpstr>PowerPoint Presentation</vt:lpstr>
      <vt:lpstr>Balancing equations</vt:lpstr>
      <vt:lpstr>Balancing equation rules</vt:lpstr>
      <vt:lpstr>example</vt:lpstr>
      <vt:lpstr>example</vt:lpstr>
      <vt:lpstr>types of reactions</vt:lpstr>
      <vt:lpstr> types of reactions</vt:lpstr>
      <vt:lpstr>PowerPoint Presentation</vt:lpstr>
      <vt:lpstr>Synthesis</vt:lpstr>
      <vt:lpstr>Decomposition</vt:lpstr>
      <vt:lpstr>Single Replacement</vt:lpstr>
      <vt:lpstr>Double replacement</vt:lpstr>
      <vt:lpstr>Energy Changes in Reactions</vt:lpstr>
      <vt:lpstr>PowerPoint Presentation</vt:lpstr>
      <vt:lpstr>Exothermic Reactions</vt:lpstr>
      <vt:lpstr>Endothermic reactions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Chemical Reactions &amp; Special Topics</dc:title>
  <dc:creator>Nicole Furman</dc:creator>
  <cp:lastModifiedBy>Amy Blaker</cp:lastModifiedBy>
  <cp:revision>25</cp:revision>
  <cp:lastPrinted>2015-03-26T16:06:39Z</cp:lastPrinted>
  <dcterms:created xsi:type="dcterms:W3CDTF">2013-10-06T17:42:53Z</dcterms:created>
  <dcterms:modified xsi:type="dcterms:W3CDTF">2017-12-11T21:43:00Z</dcterms:modified>
</cp:coreProperties>
</file>